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7" r:id="rId3"/>
    <p:sldId id="258" r:id="rId4"/>
    <p:sldId id="286" r:id="rId5"/>
    <p:sldId id="287" r:id="rId6"/>
    <p:sldId id="285" r:id="rId7"/>
    <p:sldId id="284" r:id="rId8"/>
    <p:sldId id="288" r:id="rId9"/>
    <p:sldId id="289" r:id="rId10"/>
    <p:sldId id="290" r:id="rId11"/>
    <p:sldId id="291" r:id="rId12"/>
    <p:sldId id="294" r:id="rId13"/>
    <p:sldId id="292" r:id="rId14"/>
    <p:sldId id="295" r:id="rId15"/>
    <p:sldId id="293" r:id="rId16"/>
    <p:sldId id="296" r:id="rId17"/>
    <p:sldId id="297" r:id="rId18"/>
    <p:sldId id="283" r:id="rId19"/>
    <p:sldId id="268" r:id="rId20"/>
    <p:sldId id="271" r:id="rId21"/>
    <p:sldId id="281" r:id="rId22"/>
    <p:sldId id="300" r:id="rId23"/>
    <p:sldId id="272" r:id="rId24"/>
    <p:sldId id="276" r:id="rId25"/>
    <p:sldId id="278" r:id="rId26"/>
    <p:sldId id="277" r:id="rId27"/>
    <p:sldId id="274" r:id="rId28"/>
    <p:sldId id="280" r:id="rId29"/>
    <p:sldId id="275" r:id="rId30"/>
    <p:sldId id="279" r:id="rId31"/>
    <p:sldId id="261" r:id="rId32"/>
    <p:sldId id="260" r:id="rId33"/>
    <p:sldId id="299" r:id="rId34"/>
    <p:sldId id="259" r:id="rId35"/>
    <p:sldId id="269" r:id="rId36"/>
    <p:sldId id="298" r:id="rId37"/>
    <p:sldId id="266" r:id="rId38"/>
    <p:sldId id="27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4000" dirty="0">
                <a:solidFill>
                  <a:schemeClr val="bg1"/>
                </a:solidFill>
              </a:rPr>
              <a:t>Benchmark (120k lines</a:t>
            </a:r>
            <a:r>
              <a:rPr lang="en-US" altLang="zh-CN" sz="4000" baseline="0" dirty="0">
                <a:solidFill>
                  <a:schemeClr val="bg1"/>
                </a:solidFill>
              </a:rPr>
              <a:t> of Sonnets)</a:t>
            </a:r>
          </a:p>
        </c:rich>
      </c:tx>
      <c:layout>
        <c:manualLayout>
          <c:xMode val="edge"/>
          <c:yMode val="edge"/>
          <c:x val="0.16831141224009949"/>
          <c:y val="3.52401830970673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1.37904175057949E-2"/>
          <c:y val="0.15914951549494599"/>
          <c:w val="0.97471756790604203"/>
          <c:h val="0.73116077774923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(Server Side)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Single Machine</c:v>
                </c:pt>
                <c:pt idx="1">
                  <c:v>6 clients (2 per machine)</c:v>
                </c:pt>
                <c:pt idx="2">
                  <c:v>9 clients (3 per machine)</c:v>
                </c:pt>
                <c:pt idx="3">
                  <c:v>12 clients (4 per machine)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4"/>
                <c:pt idx="0">
                  <c:v>0</c:v>
                </c:pt>
                <c:pt idx="1">
                  <c:v>3.9487000000000001</c:v>
                </c:pt>
                <c:pt idx="2">
                  <c:v>6.6336000000000004</c:v>
                </c:pt>
                <c:pt idx="3">
                  <c:v>5.0865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28-4DB8-A168-B7374B636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(Client Side)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Single Machine</c:v>
                </c:pt>
                <c:pt idx="1">
                  <c:v>6 clients (2 per machine)</c:v>
                </c:pt>
                <c:pt idx="2">
                  <c:v>9 clients (3 per machine)</c:v>
                </c:pt>
                <c:pt idx="3">
                  <c:v>12 clients (4 per machine)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4"/>
                <c:pt idx="0">
                  <c:v>12.7239</c:v>
                </c:pt>
                <c:pt idx="1">
                  <c:v>5.1288999999999998</c:v>
                </c:pt>
                <c:pt idx="2">
                  <c:v>7.8022999999999998</c:v>
                </c:pt>
                <c:pt idx="3">
                  <c:v>6.2858000000000001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28-4DB8-A168-B7374B6364C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10028712"/>
        <c:axId val="2065948504"/>
      </c:barChart>
      <c:catAx>
        <c:axId val="2110028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48504"/>
        <c:crosses val="autoZero"/>
        <c:auto val="1"/>
        <c:lblAlgn val="ctr"/>
        <c:lblOffset val="100"/>
        <c:noMultiLvlLbl val="0"/>
      </c:catAx>
      <c:valAx>
        <c:axId val="2065948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028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70187044753343375"/>
          <c:y val="0.17290881350699408"/>
          <c:w val="0.28118317438761142"/>
          <c:h val="0.145310770074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4000" dirty="0">
                <a:solidFill>
                  <a:schemeClr val="bg1"/>
                </a:solidFill>
              </a:rPr>
              <a:t>Memory</a:t>
            </a:r>
            <a:r>
              <a:rPr lang="en-US" altLang="zh-CN" sz="4000" baseline="0" dirty="0">
                <a:solidFill>
                  <a:schemeClr val="bg1"/>
                </a:solidFill>
              </a:rPr>
              <a:t> Cost (MB)</a:t>
            </a:r>
          </a:p>
        </c:rich>
      </c:tx>
      <c:layout>
        <c:manualLayout>
          <c:xMode val="edge"/>
          <c:yMode val="edge"/>
          <c:x val="0.308689537525138"/>
          <c:y val="3.89496760546534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1.37904175057949E-2"/>
          <c:y val="0.15914951549494599"/>
          <c:w val="0.97471756790604203"/>
          <c:h val="0.73116077774923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Server with MemorySaving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150k</c:v>
                </c:pt>
                <c:pt idx="1">
                  <c:v>300k</c:v>
                </c:pt>
                <c:pt idx="2">
                  <c:v>600k</c:v>
                </c:pt>
                <c:pt idx="3">
                  <c:v>1200k</c:v>
                </c:pt>
                <c:pt idx="4">
                  <c:v>2400k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8.5</c:v>
                </c:pt>
                <c:pt idx="1">
                  <c:v>13.7</c:v>
                </c:pt>
                <c:pt idx="2">
                  <c:v>17.7</c:v>
                </c:pt>
                <c:pt idx="3">
                  <c:v>17.8</c:v>
                </c:pt>
                <c:pt idx="4">
                  <c:v>22.3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6C-4FDA-8404-9380199782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Server without MemorySaving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150k</c:v>
                </c:pt>
                <c:pt idx="1">
                  <c:v>300k</c:v>
                </c:pt>
                <c:pt idx="2">
                  <c:v>600k</c:v>
                </c:pt>
                <c:pt idx="3">
                  <c:v>1200k</c:v>
                </c:pt>
                <c:pt idx="4">
                  <c:v>2400k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5"/>
                <c:pt idx="0">
                  <c:v>18.5</c:v>
                </c:pt>
                <c:pt idx="1">
                  <c:v>30.6</c:v>
                </c:pt>
                <c:pt idx="2">
                  <c:v>55.1</c:v>
                </c:pt>
                <c:pt idx="3">
                  <c:v>115.3</c:v>
                </c:pt>
                <c:pt idx="4">
                  <c:v>207.3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6C-4FDA-8404-9380199782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10028712"/>
        <c:axId val="2065948504"/>
      </c:barChart>
      <c:catAx>
        <c:axId val="2110028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48504"/>
        <c:crosses val="autoZero"/>
        <c:auto val="1"/>
        <c:lblAlgn val="ctr"/>
        <c:lblOffset val="100"/>
        <c:noMultiLvlLbl val="0"/>
      </c:catAx>
      <c:valAx>
        <c:axId val="2065948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028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8.5755765552767696E-4"/>
          <c:y val="0.32128853181043598"/>
          <c:w val="0.43862377424543603"/>
          <c:h val="0.145310770074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 Memory Saving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150k</c:v>
                </c:pt>
                <c:pt idx="1">
                  <c:v>300k</c:v>
                </c:pt>
                <c:pt idx="2">
                  <c:v>600k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1.5094000000000001</c:v>
                </c:pt>
                <c:pt idx="1">
                  <c:v>2.0838000000000001</c:v>
                </c:pt>
                <c:pt idx="2">
                  <c:v>2.4188000000000001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BB-4766-ADB5-FB71AA71F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Without Memory Saving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150k</c:v>
                </c:pt>
                <c:pt idx="1">
                  <c:v>300k</c:v>
                </c:pt>
                <c:pt idx="2">
                  <c:v>600k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1.2564</c:v>
                </c:pt>
                <c:pt idx="1">
                  <c:v>1.8801000000000001</c:v>
                </c:pt>
                <c:pt idx="2">
                  <c:v>2.0935999999999999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BB-4766-ADB5-FB71AA71F88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00867096"/>
        <c:axId val="300867424"/>
      </c:barChart>
      <c:catAx>
        <c:axId val="300867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00867424"/>
        <c:crosses val="autoZero"/>
        <c:auto val="1"/>
        <c:lblAlgn val="ctr"/>
        <c:lblOffset val="100"/>
        <c:noMultiLvlLbl val="0"/>
      </c:catAx>
      <c:valAx>
        <c:axId val="3008674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00867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(Server Side)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Reliable Messaging Off</c:v>
                </c:pt>
                <c:pt idx="1">
                  <c:v>Reliable Messaging 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0.20019999999999999</c:v>
                </c:pt>
                <c:pt idx="1">
                  <c:v>1.9990000000000001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BB-4766-ADB5-FB71AA71F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(Client Side)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Reliable Messaging Off</c:v>
                </c:pt>
                <c:pt idx="1">
                  <c:v>Reliable Messaging 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0.61629999999999996</c:v>
                </c:pt>
                <c:pt idx="1">
                  <c:v>2.6305000000000001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BB-4766-ADB5-FB71AA71F88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00867096"/>
        <c:axId val="300867424"/>
      </c:barChart>
      <c:catAx>
        <c:axId val="300867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00867424"/>
        <c:crosses val="autoZero"/>
        <c:auto val="1"/>
        <c:lblAlgn val="ctr"/>
        <c:lblOffset val="100"/>
        <c:noMultiLvlLbl val="0"/>
      </c:catAx>
      <c:valAx>
        <c:axId val="3008674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00867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CD3D8-1F81-4DA0-9A56-3BB6F8F32542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1642A-4E82-4925-ADBA-6559EA0BA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33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642A-4E82-4925-ADBA-6559EA0BAE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56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反常现象：</a:t>
            </a:r>
            <a:r>
              <a:rPr lang="en-US" altLang="zh-CN" dirty="0"/>
              <a:t>CPU Core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642A-4E82-4925-ADBA-6559EA0BAE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65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9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2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09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58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94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24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44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0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8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65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C564B-6A6D-4D7F-ABF3-CF4275A33FA9}" type="datetimeFigureOut">
              <a:rPr lang="zh-CN" altLang="en-US" smtClean="0"/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20163-BB40-4ED4-8A80-F0E2B861A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26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ICS Presentation Project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Minghao</a:t>
            </a:r>
            <a:r>
              <a:rPr lang="en-US" altLang="zh-CN" dirty="0">
                <a:solidFill>
                  <a:schemeClr val="bg1"/>
                </a:solidFill>
              </a:rPr>
              <a:t> Chi, </a:t>
            </a:r>
            <a:r>
              <a:rPr lang="en-US" altLang="zh-CN" dirty="0" err="1">
                <a:solidFill>
                  <a:schemeClr val="bg1"/>
                </a:solidFill>
              </a:rPr>
              <a:t>Xincheng</a:t>
            </a:r>
            <a:r>
              <a:rPr lang="en-US" altLang="zh-CN" dirty="0">
                <a:solidFill>
                  <a:schemeClr val="bg1"/>
                </a:solidFill>
              </a:rPr>
              <a:t> Huang, Zhanghao Chen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2016/12/13</a:t>
            </a:r>
          </a:p>
        </p:txBody>
      </p:sp>
    </p:spTree>
    <p:extLst>
      <p:ext uri="{BB962C8B-B14F-4D97-AF65-F5344CB8AC3E}">
        <p14:creationId xmlns:p14="http://schemas.microsoft.com/office/powerpoint/2010/main" val="454124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Reliable Messaging-Receive</a:t>
            </a:r>
            <a:endParaRPr lang="en-US" dirty="0"/>
          </a:p>
        </p:txBody>
      </p:sp>
      <p:pic>
        <p:nvPicPr>
          <p:cNvPr id="4" name="Picture 3" descr="WeChat_1481453207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086"/>
            <a:ext cx="8283371" cy="5534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6604" y="5468759"/>
            <a:ext cx="298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Translate the matrix back to the string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4241" y="1658268"/>
            <a:ext cx="30865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Write an ‘if’ to decide whether the trans is accurate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47902" y="3592425"/>
            <a:ext cx="30865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If not, fix the error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(assume that there is only one error)</a:t>
            </a:r>
          </a:p>
        </p:txBody>
      </p:sp>
    </p:spTree>
    <p:extLst>
      <p:ext uri="{BB962C8B-B14F-4D97-AF65-F5344CB8AC3E}">
        <p14:creationId xmlns:p14="http://schemas.microsoft.com/office/powerpoint/2010/main" val="73250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Test method: interrupter</a:t>
            </a:r>
          </a:p>
        </p:txBody>
      </p:sp>
      <p:pic>
        <p:nvPicPr>
          <p:cNvPr id="4" name="Picture 3" descr="WeChat_148145343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471"/>
            <a:ext cx="7601811" cy="1321300"/>
          </a:xfrm>
          <a:prstGeom prst="rect">
            <a:avLst/>
          </a:prstGeom>
        </p:spPr>
      </p:pic>
      <p:pic>
        <p:nvPicPr>
          <p:cNvPr id="6" name="Picture 5" descr="WeChat_148145347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5303"/>
            <a:ext cx="7601811" cy="759209"/>
          </a:xfrm>
          <a:prstGeom prst="rect">
            <a:avLst/>
          </a:prstGeom>
        </p:spPr>
      </p:pic>
      <p:pic>
        <p:nvPicPr>
          <p:cNvPr id="7" name="Picture 6" descr="WeChat_1481453507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8" y="1464215"/>
            <a:ext cx="4038232" cy="4529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927" y="3422385"/>
            <a:ext cx="6930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Interrupter will mess up one element of the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501" y="5444748"/>
            <a:ext cx="6867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At the end of the code, call the functions(send and receive)</a:t>
            </a:r>
          </a:p>
        </p:txBody>
      </p:sp>
    </p:spTree>
    <p:extLst>
      <p:ext uri="{BB962C8B-B14F-4D97-AF65-F5344CB8AC3E}">
        <p14:creationId xmlns:p14="http://schemas.microsoft.com/office/powerpoint/2010/main" val="723926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Attempt 2: 2*4 matrix</a:t>
            </a:r>
          </a:p>
        </p:txBody>
      </p:sp>
      <p:pic>
        <p:nvPicPr>
          <p:cNvPr id="4" name="Picture 3" descr="WeChat_14814612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8572500" cy="5143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83443" y="2172529"/>
            <a:ext cx="27543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checksum part and the comparison part are the same.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 difference is the elements in the matrix is 1 or 0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 size of the matrix is 2*4</a:t>
            </a:r>
          </a:p>
        </p:txBody>
      </p:sp>
    </p:spTree>
    <p:extLst>
      <p:ext uri="{BB962C8B-B14F-4D97-AF65-F5344CB8AC3E}">
        <p14:creationId xmlns:p14="http://schemas.microsoft.com/office/powerpoint/2010/main" val="207375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Attempt 2: a 2*4 matrix</a:t>
            </a:r>
          </a:p>
        </p:txBody>
      </p:sp>
      <p:pic>
        <p:nvPicPr>
          <p:cNvPr id="4" name="Picture 3" descr="WeChat_148146071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612"/>
            <a:ext cx="8737536" cy="2661156"/>
          </a:xfrm>
          <a:prstGeom prst="rect">
            <a:avLst/>
          </a:prstGeom>
        </p:spPr>
      </p:pic>
      <p:pic>
        <p:nvPicPr>
          <p:cNvPr id="6" name="Picture 5" descr="WeChat_148146082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9666"/>
            <a:ext cx="8737536" cy="2788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82370" y="1407555"/>
            <a:ext cx="25248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In the list “</a:t>
            </a:r>
            <a:r>
              <a:rPr lang="en-US" sz="2400" dirty="0" err="1">
                <a:solidFill>
                  <a:srgbClr val="FFFFFF"/>
                </a:solidFill>
              </a:rPr>
              <a:t>binary_code_of_each_element</a:t>
            </a:r>
            <a:r>
              <a:rPr lang="en-US" sz="2400" dirty="0">
                <a:solidFill>
                  <a:srgbClr val="FFFFFF"/>
                </a:solidFill>
              </a:rPr>
              <a:t>”, there are binary codes of separate strings of message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The matrix with checksum</a:t>
            </a:r>
          </a:p>
        </p:txBody>
      </p:sp>
    </p:spTree>
    <p:extLst>
      <p:ext uri="{BB962C8B-B14F-4D97-AF65-F5344CB8AC3E}">
        <p14:creationId xmlns:p14="http://schemas.microsoft.com/office/powerpoint/2010/main" val="228316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Comments on 2*4 Matrix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This method will test the message bit by bit.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Weakness: Too much redundancy. Almost double the former data (from 8 digits to 15 digits)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Unstable when running long messages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Only detect one error in the ASCII code of a single string, less effective in terms of error correction.</a:t>
            </a:r>
          </a:p>
        </p:txBody>
      </p:sp>
    </p:spTree>
    <p:extLst>
      <p:ext uri="{BB962C8B-B14F-4D97-AF65-F5344CB8AC3E}">
        <p14:creationId xmlns:p14="http://schemas.microsoft.com/office/powerpoint/2010/main" val="273432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Another approach: N*N matrix</a:t>
            </a:r>
          </a:p>
        </p:txBody>
      </p:sp>
      <p:pic>
        <p:nvPicPr>
          <p:cNvPr id="4" name="Picture 3" descr="WeChat_148146337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336"/>
            <a:ext cx="8217263" cy="510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8745" y="2708011"/>
            <a:ext cx="3029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There is only one matrix, and the size of the matrix is determined by the length of the message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 = </a:t>
            </a:r>
            <a:r>
              <a:rPr lang="en-US" sz="2400" dirty="0" err="1">
                <a:solidFill>
                  <a:srgbClr val="FFFFFF"/>
                </a:solidFill>
              </a:rPr>
              <a:t>int</a:t>
            </a:r>
            <a:r>
              <a:rPr lang="en-US" sz="2400" dirty="0">
                <a:solidFill>
                  <a:srgbClr val="FFFFFF"/>
                </a:solidFill>
              </a:rPr>
              <a:t>(</a:t>
            </a:r>
            <a:r>
              <a:rPr lang="en-US" sz="2400" dirty="0" err="1">
                <a:solidFill>
                  <a:srgbClr val="FFFFFF"/>
                </a:solidFill>
              </a:rPr>
              <a:t>len</a:t>
            </a:r>
            <a:r>
              <a:rPr lang="en-US" sz="2400" dirty="0">
                <a:solidFill>
                  <a:srgbClr val="FFFFFF"/>
                </a:solidFill>
              </a:rPr>
              <a:t>(</a:t>
            </a:r>
            <a:r>
              <a:rPr lang="en-US" sz="2400" dirty="0" err="1">
                <a:solidFill>
                  <a:srgbClr val="FFFFFF"/>
                </a:solidFill>
              </a:rPr>
              <a:t>msgs_list</a:t>
            </a:r>
            <a:r>
              <a:rPr lang="en-US" sz="2400" dirty="0">
                <a:solidFill>
                  <a:srgbClr val="FFFFFF"/>
                </a:solidFill>
              </a:rPr>
              <a:t>)**0.5)+1</a:t>
            </a:r>
          </a:p>
        </p:txBody>
      </p:sp>
    </p:spTree>
    <p:extLst>
      <p:ext uri="{BB962C8B-B14F-4D97-AF65-F5344CB8AC3E}">
        <p14:creationId xmlns:p14="http://schemas.microsoft.com/office/powerpoint/2010/main" val="150300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Another approach: N*N matrix</a:t>
            </a:r>
            <a:endParaRPr lang="en-US" dirty="0"/>
          </a:p>
        </p:txBody>
      </p:sp>
      <p:pic>
        <p:nvPicPr>
          <p:cNvPr id="4" name="Picture 3" descr="WeChat_1481463620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806"/>
            <a:ext cx="12192000" cy="2322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7490" y="4627084"/>
            <a:ext cx="10140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This gives a large matrix, and the size is determined by the length of </a:t>
            </a:r>
            <a:r>
              <a:rPr lang="en-US" sz="2400" dirty="0" err="1">
                <a:solidFill>
                  <a:srgbClr val="FFFFFF"/>
                </a:solidFill>
              </a:rPr>
              <a:t>msg</a:t>
            </a:r>
            <a:endParaRPr lang="en-US" sz="2400" dirty="0">
              <a:solidFill>
                <a:srgbClr val="FFFFFF"/>
              </a:solidFill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The other principals are the same as they are in 3*3 matrix</a:t>
            </a:r>
          </a:p>
        </p:txBody>
      </p:sp>
    </p:spTree>
    <p:extLst>
      <p:ext uri="{BB962C8B-B14F-4D97-AF65-F5344CB8AC3E}">
        <p14:creationId xmlns:p14="http://schemas.microsoft.com/office/powerpoint/2010/main" val="157990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Comments on N*N matrix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Benefit: Less redundancy, and since there is only one matrix online, we don’t need to worry about some serious corruption such as missing one matrix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Weakness: Hard to detect and correct all the mistakes in the message since the matrix might </a:t>
            </a:r>
            <a:r>
              <a:rPr lang="en-US">
                <a:solidFill>
                  <a:srgbClr val="FFFFFF"/>
                </a:solidFill>
              </a:rPr>
              <a:t>be very big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789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Serialization of Python Objects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JSON </a:t>
            </a:r>
          </a:p>
          <a:p>
            <a:pPr marL="0" indent="0">
              <a:buNone/>
            </a:pPr>
            <a:r>
              <a:rPr lang="en-US" altLang="zh-CN" sz="3200" dirty="0">
                <a:solidFill>
                  <a:schemeClr val="bg1"/>
                </a:solidFill>
              </a:rPr>
              <a:t>short for JavaScript Object Notation, a lightweight data interchange format, serializing basic Python object structure into a string, can also be used </a:t>
            </a:r>
            <a:r>
              <a:rPr lang="en-US" altLang="zh-CN" sz="3200">
                <a:solidFill>
                  <a:schemeClr val="bg1"/>
                </a:solidFill>
              </a:rPr>
              <a:t>other languages</a:t>
            </a:r>
          </a:p>
          <a:p>
            <a:pPr marL="0" indent="0">
              <a:buNone/>
            </a:pP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4000" dirty="0">
                <a:solidFill>
                  <a:schemeClr val="bg1"/>
                </a:solidFill>
              </a:rPr>
              <a:t>Pickle</a:t>
            </a:r>
          </a:p>
          <a:p>
            <a:pPr marL="0" indent="0">
              <a:buNone/>
            </a:pPr>
            <a:r>
              <a:rPr lang="en-US" altLang="zh-CN" sz="3200" dirty="0">
                <a:solidFill>
                  <a:schemeClr val="bg1"/>
                </a:solidFill>
              </a:rPr>
              <a:t>a module implements binary protocols for serializing and de-serializing a Python object structure, only for Python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1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75133"/>
            <a:ext cx="9144000" cy="190773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Distributed Indexing and Searching System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11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25299"/>
            <a:ext cx="9144000" cy="100740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Reliable Messaging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984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Architecture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110" y="1907974"/>
            <a:ext cx="2014681" cy="1237485"/>
          </a:xfrm>
          <a:solidFill>
            <a:srgbClr val="0070C0"/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Client 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293707" y="1417109"/>
            <a:ext cx="3010927" cy="2054761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Server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525737" y="3032093"/>
            <a:ext cx="26435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60320" y="2179410"/>
            <a:ext cx="26435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2519769" y="2444489"/>
            <a:ext cx="2643554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570423" y="2736671"/>
            <a:ext cx="2643554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584907" y="3304079"/>
            <a:ext cx="3578416" cy="102548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713784" y="3545562"/>
            <a:ext cx="3500193" cy="107559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4286105" y="3575902"/>
            <a:ext cx="1817957" cy="117448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4830829" y="3633088"/>
            <a:ext cx="1622325" cy="106709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997878" y="3577350"/>
            <a:ext cx="511711" cy="110531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7301574" y="3545562"/>
            <a:ext cx="543074" cy="116889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8477842" y="3324413"/>
            <a:ext cx="2406447" cy="139004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8573524" y="3103678"/>
            <a:ext cx="2713026" cy="152646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内容占位符 2"/>
          <p:cNvSpPr txBox="1">
            <a:spLocks/>
          </p:cNvSpPr>
          <p:nvPr/>
        </p:nvSpPr>
        <p:spPr>
          <a:xfrm>
            <a:off x="297110" y="4714457"/>
            <a:ext cx="2014681" cy="123748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Client 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内容占位符 2"/>
          <p:cNvSpPr txBox="1">
            <a:spLocks/>
          </p:cNvSpPr>
          <p:nvPr/>
        </p:nvSpPr>
        <p:spPr>
          <a:xfrm>
            <a:off x="3397716" y="4730965"/>
            <a:ext cx="2014681" cy="123748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Client 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1" name="内容占位符 2"/>
          <p:cNvSpPr txBox="1">
            <a:spLocks/>
          </p:cNvSpPr>
          <p:nvPr/>
        </p:nvSpPr>
        <p:spPr>
          <a:xfrm>
            <a:off x="6498323" y="4738722"/>
            <a:ext cx="2014681" cy="123748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Client 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9598930" y="4738722"/>
            <a:ext cx="2014681" cy="123748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…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3"/>
          <p:cNvPicPr>
            <a:picLocks noChangeAspect="1"/>
          </p:cNvPicPr>
          <p:nvPr/>
        </p:nvPicPr>
        <p:blipFill rotWithShape="1">
          <a:blip r:embed="rId2"/>
          <a:srcRect r="23121" b="-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Global Setting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dirty="0">
                <a:solidFill>
                  <a:schemeClr val="bg1"/>
                </a:solidFill>
                <a:latin typeface="+mj-lt"/>
              </a:rPr>
              <a:t>Constant</a:t>
            </a:r>
          </a:p>
          <a:p>
            <a:pPr marL="0" indent="0">
              <a:buNone/>
            </a:pPr>
            <a:r>
              <a:rPr lang="en-US" altLang="zh-CN" sz="4400" dirty="0">
                <a:solidFill>
                  <a:schemeClr val="bg1"/>
                </a:solidFill>
                <a:latin typeface="+mj-lt"/>
              </a:rPr>
              <a:t>Declaring</a:t>
            </a:r>
          </a:p>
          <a:p>
            <a:pPr marL="0" indent="0">
              <a:buNone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r>
              <a:rPr lang="en-US" altLang="zh-CN" dirty="0">
                <a:solidFill>
                  <a:prstClr val="white"/>
                </a:solidFill>
                <a:latin typeface="等线" panose="02010600030101010101" pitchFamily="2" charset="-122"/>
              </a:rPr>
              <a:t>chat_utils.py</a:t>
            </a:r>
            <a:endParaRPr lang="en-US" altLang="zh-CN" dirty="0">
              <a:solidFill>
                <a:prstClr val="black"/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7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2" b="1"/>
          <a:stretch/>
        </p:blipFill>
        <p:spPr>
          <a:xfrm>
            <a:off x="5903982" y="1582302"/>
            <a:ext cx="6100689" cy="51145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867" y="237327"/>
            <a:ext cx="6689614" cy="1344975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j-ea"/>
              </a:rPr>
              <a:t>Combining Reliable Messaging into the Project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9"/>
          <a:stretch/>
        </p:blipFill>
        <p:spPr>
          <a:xfrm>
            <a:off x="182138" y="3090408"/>
            <a:ext cx="5567099" cy="24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Client Side – Send Search Request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2763965"/>
            <a:ext cx="11591636" cy="1695493"/>
          </a:xfrm>
          <a:prstGeom prst="rect">
            <a:avLst/>
          </a:prstGeom>
        </p:spPr>
      </p:pic>
      <p:sp>
        <p:nvSpPr>
          <p:cNvPr id="17" name="Content Placeholder 7"/>
          <p:cNvSpPr>
            <a:spLocks noGrp="1"/>
          </p:cNvSpPr>
          <p:nvPr>
            <p:ph idx="1"/>
          </p:nvPr>
        </p:nvSpPr>
        <p:spPr>
          <a:xfrm>
            <a:off x="838200" y="5346338"/>
            <a:ext cx="7651009" cy="77310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zh-CN" dirty="0">
                <a:solidFill>
                  <a:prstClr val="white"/>
                </a:solidFill>
                <a:latin typeface="等线" panose="02010600030101010101" pitchFamily="2" charset="-122"/>
              </a:rPr>
              <a:t>client_state_machine.py</a:t>
            </a:r>
            <a:endParaRPr lang="en-US" altLang="zh-CN" dirty="0">
              <a:solidFill>
                <a:prstClr val="black"/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055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2"/>
          <a:srcRect r="5762" b="-1"/>
          <a:stretch/>
        </p:blipFill>
        <p:spPr>
          <a:xfrm>
            <a:off x="3666977" y="0"/>
            <a:ext cx="8525023" cy="6858000"/>
          </a:xfrm>
          <a:prstGeom prst="rect">
            <a:avLst/>
          </a:prstGeom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2910197" cy="167660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Server Side</a:t>
            </a:r>
            <a:endParaRPr lang="zh-CN" alt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648930" y="2438400"/>
            <a:ext cx="2910195" cy="378541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zh-CN" sz="4400" dirty="0">
                <a:solidFill>
                  <a:prstClr val="white"/>
                </a:solidFill>
                <a:latin typeface="等线 Light" panose="020F0302020204030204"/>
              </a:rPr>
              <a:t>Take Search Request</a:t>
            </a:r>
          </a:p>
          <a:p>
            <a:pPr marL="0" lvl="0" indent="0">
              <a:buNone/>
            </a:pPr>
            <a:endParaRPr lang="en-US" altLang="zh-CN" sz="4400" dirty="0">
              <a:solidFill>
                <a:prstClr val="white"/>
              </a:solidFill>
              <a:latin typeface="等线 Light" panose="020F0302020204030204"/>
            </a:endParaRPr>
          </a:p>
          <a:p>
            <a:pPr marL="0" lvl="0" indent="0">
              <a:buNone/>
            </a:pPr>
            <a:r>
              <a:rPr lang="en-US" altLang="zh-CN" dirty="0">
                <a:solidFill>
                  <a:prstClr val="white"/>
                </a:solidFill>
                <a:latin typeface="+mn-ea"/>
              </a:rPr>
              <a:t>chat_server.py</a:t>
            </a:r>
            <a:endParaRPr lang="en-US" altLang="zh-CN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8588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2910197" cy="167660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Server Side</a:t>
            </a:r>
            <a:endParaRPr lang="zh-CN" alt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648930" y="2438400"/>
            <a:ext cx="2910195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400" dirty="0">
                <a:solidFill>
                  <a:schemeClr val="bg1"/>
                </a:solidFill>
                <a:latin typeface="+mj-lt"/>
              </a:rPr>
              <a:t>Allocate Indexing Tasks</a:t>
            </a:r>
          </a:p>
          <a:p>
            <a:pPr marL="0" indent="0">
              <a:buNone/>
            </a:pPr>
            <a:endParaRPr lang="en-US" sz="4400" dirty="0">
              <a:solidFill>
                <a:schemeClr val="bg1"/>
              </a:solidFill>
              <a:latin typeface="+mj-lt"/>
            </a:endParaRPr>
          </a:p>
          <a:p>
            <a:pPr marL="0" lvl="0" indent="0">
              <a:buNone/>
            </a:pPr>
            <a:r>
              <a:rPr lang="en-US" altLang="zh-CN" dirty="0">
                <a:solidFill>
                  <a:prstClr val="white"/>
                </a:solidFill>
                <a:latin typeface="等线" panose="02010600030101010101" pitchFamily="2" charset="-122"/>
              </a:rPr>
              <a:t>distributed_indexing_server.py</a:t>
            </a:r>
            <a:endParaRPr lang="en-US" altLang="zh-CN" dirty="0">
              <a:solidFill>
                <a:prstClr val="black"/>
              </a:solidFill>
              <a:latin typeface="等线" panose="02010600030101010101" pitchFamily="2" charset="-122"/>
            </a:endParaRPr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4"/>
          <a:stretch/>
        </p:blipFill>
        <p:spPr>
          <a:xfrm>
            <a:off x="3600264" y="0"/>
            <a:ext cx="8591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87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Client Side – Take Index Task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12" y="1420838"/>
            <a:ext cx="9685376" cy="5089196"/>
          </a:xfrm>
        </p:spPr>
      </p:pic>
    </p:spTree>
    <p:extLst>
      <p:ext uri="{BB962C8B-B14F-4D97-AF65-F5344CB8AC3E}">
        <p14:creationId xmlns:p14="http://schemas.microsoft.com/office/powerpoint/2010/main" val="1123468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Client Side – Indexing and Searching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8" y="1800665"/>
            <a:ext cx="9289125" cy="3175624"/>
          </a:xfr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838200" y="5346338"/>
            <a:ext cx="7651009" cy="7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zh-CN" dirty="0">
                <a:solidFill>
                  <a:prstClr val="white"/>
                </a:solidFill>
                <a:latin typeface="等线" panose="02010600030101010101" pitchFamily="2" charset="-122"/>
              </a:rPr>
              <a:t>distributed_indexing_client.py</a:t>
            </a:r>
            <a:endParaRPr lang="en-US" altLang="zh-CN" dirty="0">
              <a:solidFill>
                <a:prstClr val="black"/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467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3"/>
          <p:cNvPicPr>
            <a:picLocks noChangeAspect="1"/>
          </p:cNvPicPr>
          <p:nvPr/>
        </p:nvPicPr>
        <p:blipFill rotWithShape="1">
          <a:blip r:embed="rId2"/>
          <a:srcRect r="5762" b="-1"/>
          <a:stretch/>
        </p:blipFill>
        <p:spPr>
          <a:xfrm>
            <a:off x="3666977" y="0"/>
            <a:ext cx="8525023" cy="6858000"/>
          </a:xfrm>
          <a:prstGeom prst="rect">
            <a:avLst/>
          </a:prstGeom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2910197" cy="167660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Server Side</a:t>
            </a:r>
            <a:endParaRPr lang="zh-CN" alt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648930" y="2438400"/>
            <a:ext cx="2910195" cy="378541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zh-CN" sz="4400" dirty="0">
                <a:solidFill>
                  <a:schemeClr val="bg1"/>
                </a:solidFill>
                <a:latin typeface="+mj-lt"/>
                <a:ea typeface="+mj-ea"/>
              </a:rPr>
              <a:t>Collect and Send Back Results</a:t>
            </a:r>
          </a:p>
          <a:p>
            <a:pPr marL="0" lvl="0" indent="0">
              <a:buNone/>
            </a:pPr>
            <a:endParaRPr lang="en-US" altLang="zh-CN" sz="4400" dirty="0">
              <a:solidFill>
                <a:prstClr val="white"/>
              </a:solidFill>
              <a:latin typeface="+mj-ea"/>
              <a:ea typeface="+mj-ea"/>
            </a:endParaRPr>
          </a:p>
          <a:p>
            <a:pPr marL="0" lvl="0" indent="0">
              <a:buNone/>
            </a:pPr>
            <a:r>
              <a:rPr lang="en-US" altLang="zh-CN" dirty="0">
                <a:solidFill>
                  <a:prstClr val="white"/>
                </a:solidFill>
                <a:latin typeface="+mn-ea"/>
              </a:rPr>
              <a:t>chat_server.py</a:t>
            </a:r>
            <a:endParaRPr lang="en-US" altLang="zh-CN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887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Server Side – Collect and Send Back Results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72" y="1535943"/>
            <a:ext cx="10014055" cy="4617513"/>
          </a:xfrm>
        </p:spPr>
      </p:pic>
      <p:sp>
        <p:nvSpPr>
          <p:cNvPr id="5" name="Content Placeholder 7"/>
          <p:cNvSpPr txBox="1">
            <a:spLocks/>
          </p:cNvSpPr>
          <p:nvPr/>
        </p:nvSpPr>
        <p:spPr>
          <a:xfrm>
            <a:off x="1088972" y="6153456"/>
            <a:ext cx="7651009" cy="7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zh-CN" dirty="0">
                <a:solidFill>
                  <a:prstClr val="white"/>
                </a:solidFill>
                <a:latin typeface="等线" panose="02010600030101010101" pitchFamily="2" charset="-122"/>
              </a:rPr>
              <a:t>distributed_indexing_server.py</a:t>
            </a:r>
            <a:endParaRPr lang="en-US" altLang="zh-CN" dirty="0">
              <a:solidFill>
                <a:prstClr val="black"/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86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Reliable Messaging-Principals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2.p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35"/>
            <a:ext cx="12192000" cy="531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04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Client Side – Output Search Results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08" y="1384562"/>
            <a:ext cx="9292985" cy="4883013"/>
          </a:xfrm>
        </p:spPr>
      </p:pic>
      <p:sp>
        <p:nvSpPr>
          <p:cNvPr id="4" name="Content Placeholder 7"/>
          <p:cNvSpPr txBox="1">
            <a:spLocks/>
          </p:cNvSpPr>
          <p:nvPr/>
        </p:nvSpPr>
        <p:spPr>
          <a:xfrm>
            <a:off x="838200" y="6267575"/>
            <a:ext cx="3806747" cy="77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zh-CN" dirty="0">
                <a:solidFill>
                  <a:prstClr val="white"/>
                </a:solidFill>
                <a:latin typeface="等线" panose="02010600030101010101" pitchFamily="2" charset="-122"/>
              </a:rPr>
              <a:t>client_state_machine.py</a:t>
            </a:r>
            <a:endParaRPr lang="en-US" altLang="zh-CN" dirty="0">
              <a:solidFill>
                <a:prstClr val="black"/>
              </a:solidFill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708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3486966"/>
              </p:ext>
            </p:extLst>
          </p:nvPr>
        </p:nvGraphicFramePr>
        <p:xfrm>
          <a:off x="570424" y="10703"/>
          <a:ext cx="11051152" cy="6847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9612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3"/>
          <p:cNvPicPr>
            <a:picLocks noChangeAspect="1"/>
          </p:cNvPicPr>
          <p:nvPr/>
        </p:nvPicPr>
        <p:blipFill rotWithShape="1">
          <a:blip r:embed="rId2"/>
          <a:srcRect r="20428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Memory Control</a:t>
            </a:r>
            <a:endParaRPr lang="zh-CN" alt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Server with </a:t>
            </a:r>
            <a:r>
              <a:rPr lang="en-US" sz="2400" dirty="0" err="1">
                <a:solidFill>
                  <a:schemeClr val="bg1"/>
                </a:solidFill>
              </a:rPr>
              <a:t>MemorySaving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Only read part of the file to </a:t>
            </a:r>
            <a:r>
              <a:rPr lang="en-US" sz="2400" dirty="0" err="1">
                <a:solidFill>
                  <a:schemeClr val="bg1"/>
                </a:solidFill>
              </a:rPr>
              <a:t>excecute</a:t>
            </a:r>
            <a:r>
              <a:rPr lang="en-US" sz="2400" dirty="0">
                <a:solidFill>
                  <a:schemeClr val="bg1"/>
                </a:solidFill>
              </a:rPr>
              <a:t> at one time</a:t>
            </a:r>
          </a:p>
        </p:txBody>
      </p:sp>
      <p:sp>
        <p:nvSpPr>
          <p:cNvPr id="4" name="矩形 3"/>
          <p:cNvSpPr/>
          <p:nvPr/>
        </p:nvSpPr>
        <p:spPr>
          <a:xfrm>
            <a:off x="4639056" y="2438400"/>
            <a:ext cx="7552944" cy="20351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Memory Control</a:t>
            </a:r>
            <a:endParaRPr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Server with </a:t>
            </a:r>
            <a:r>
              <a:rPr lang="en-US" altLang="zh-CN" sz="2400" dirty="0" err="1">
                <a:solidFill>
                  <a:schemeClr val="bg1"/>
                </a:solidFill>
              </a:rPr>
              <a:t>MemorySaving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Find the corresponding </a:t>
            </a:r>
            <a:r>
              <a:rPr lang="en-US" sz="2400" dirty="0" err="1">
                <a:solidFill>
                  <a:schemeClr val="bg1"/>
                </a:solidFill>
              </a:rPr>
              <a:t>idx</a:t>
            </a:r>
            <a:r>
              <a:rPr lang="en-US" sz="2400" dirty="0">
                <a:solidFill>
                  <a:schemeClr val="bg1"/>
                </a:solidFill>
              </a:rPr>
              <a:t> file to extract lines again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2696" r="24064" b="-2696"/>
          <a:stretch/>
        </p:blipFill>
        <p:spPr>
          <a:xfrm>
            <a:off x="4080990" y="1074061"/>
            <a:ext cx="8111010" cy="491665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80990" y="3699803"/>
            <a:ext cx="8111010" cy="731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9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/>
          <a:srcRect r="6389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Memory Control</a:t>
            </a:r>
            <a:endParaRPr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Read all lines into memory at once</a:t>
            </a:r>
          </a:p>
        </p:txBody>
      </p:sp>
      <p:sp>
        <p:nvSpPr>
          <p:cNvPr id="9" name="矩形 8"/>
          <p:cNvSpPr/>
          <p:nvPr/>
        </p:nvSpPr>
        <p:spPr>
          <a:xfrm>
            <a:off x="4639056" y="143691"/>
            <a:ext cx="7552944" cy="6008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44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549592"/>
              </p:ext>
            </p:extLst>
          </p:nvPr>
        </p:nvGraphicFramePr>
        <p:xfrm>
          <a:off x="570424" y="10703"/>
          <a:ext cx="11051152" cy="6847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6591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Judge and Weigh – Loss of Efficiency?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内容占位符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5218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971691" y="6311900"/>
            <a:ext cx="422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* Time counted on the server side used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24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Judge and Weigh – Loss of Efficiency?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内容占位符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0962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1667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890520"/>
            <a:ext cx="9144000" cy="107696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Thank you!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17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Reliable Messaging-Principals</a:t>
            </a:r>
          </a:p>
        </p:txBody>
      </p:sp>
      <p:pic>
        <p:nvPicPr>
          <p:cNvPr id="4" name="Picture 3" descr="WeChat_1481450973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" t="2362" r="665" b="40835"/>
          <a:stretch/>
        </p:blipFill>
        <p:spPr>
          <a:xfrm>
            <a:off x="473564" y="1936843"/>
            <a:ext cx="11304968" cy="37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6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Reliable Messaging-Principals</a:t>
            </a:r>
          </a:p>
        </p:txBody>
      </p:sp>
      <p:pic>
        <p:nvPicPr>
          <p:cNvPr id="4" name="Picture 3" descr="WeChat_148145139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t="41091" r="190" b="507"/>
          <a:stretch/>
        </p:blipFill>
        <p:spPr>
          <a:xfrm>
            <a:off x="577957" y="1878665"/>
            <a:ext cx="10696272" cy="46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4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Reliable Messaging-Send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6640" y="1689770"/>
            <a:ext cx="3427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Convert the entire message into separate strings, and then decimal numbers.</a:t>
            </a:r>
          </a:p>
        </p:txBody>
      </p:sp>
      <p:pic>
        <p:nvPicPr>
          <p:cNvPr id="9" name="Picture 8" descr="WeChat_14814507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2" y="1467842"/>
            <a:ext cx="6141671" cy="1959721"/>
          </a:xfrm>
          <a:prstGeom prst="rect">
            <a:avLst/>
          </a:prstGeom>
        </p:spPr>
      </p:pic>
      <p:pic>
        <p:nvPicPr>
          <p:cNvPr id="10" name="Picture 9" descr="WeChat_148145179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93" y="3630164"/>
            <a:ext cx="5996787" cy="26280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84335" y="4286801"/>
            <a:ext cx="2733830" cy="82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Put the numbers into the matrix</a:t>
            </a:r>
          </a:p>
        </p:txBody>
      </p:sp>
    </p:spTree>
    <p:extLst>
      <p:ext uri="{BB962C8B-B14F-4D97-AF65-F5344CB8AC3E}">
        <p14:creationId xmlns:p14="http://schemas.microsoft.com/office/powerpoint/2010/main" val="345827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Reliable Messaging-Send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WeChat_148145185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57868"/>
            <a:ext cx="11752989" cy="3736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1880" y="1975810"/>
            <a:ext cx="10441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Print(</a:t>
            </a:r>
            <a:r>
              <a:rPr lang="en-US" sz="2800" dirty="0" err="1">
                <a:solidFill>
                  <a:srgbClr val="FFFFFF"/>
                </a:solidFill>
              </a:rPr>
              <a:t>msg</a:t>
            </a:r>
            <a:r>
              <a:rPr lang="en-US" sz="2800" dirty="0">
                <a:solidFill>
                  <a:srgbClr val="FFFFFF"/>
                </a:solidFill>
              </a:rPr>
              <a:t>), we will have a list in which the elements are matrixes</a:t>
            </a:r>
          </a:p>
        </p:txBody>
      </p:sp>
    </p:spTree>
    <p:extLst>
      <p:ext uri="{BB962C8B-B14F-4D97-AF65-F5344CB8AC3E}">
        <p14:creationId xmlns:p14="http://schemas.microsoft.com/office/powerpoint/2010/main" val="271741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Reliable Messaging-Send</a:t>
            </a:r>
          </a:p>
        </p:txBody>
      </p:sp>
      <p:pic>
        <p:nvPicPr>
          <p:cNvPr id="4" name="Picture 3" descr="WeChat_148145221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398"/>
            <a:ext cx="7672362" cy="5058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9287" y="3051920"/>
            <a:ext cx="3545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Make the checksums and  from a larger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19289" y="5627530"/>
            <a:ext cx="336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Serialization to send the message </a:t>
            </a:r>
          </a:p>
        </p:txBody>
      </p:sp>
    </p:spTree>
    <p:extLst>
      <p:ext uri="{BB962C8B-B14F-4D97-AF65-F5344CB8AC3E}">
        <p14:creationId xmlns:p14="http://schemas.microsoft.com/office/powerpoint/2010/main" val="384071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Reliable Messaging-Receive</a:t>
            </a:r>
          </a:p>
        </p:txBody>
      </p:sp>
      <p:pic>
        <p:nvPicPr>
          <p:cNvPr id="4" name="Picture 3" descr="WeChat_1481452889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874"/>
            <a:ext cx="5873325" cy="5448125"/>
          </a:xfrm>
          <a:prstGeom prst="rect">
            <a:avLst/>
          </a:prstGeom>
        </p:spPr>
      </p:pic>
      <p:pic>
        <p:nvPicPr>
          <p:cNvPr id="5" name="Picture 4" descr="WeChat_1481453038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6174" r="34569" b="30290"/>
          <a:stretch/>
        </p:blipFill>
        <p:spPr>
          <a:xfrm>
            <a:off x="6120250" y="1746474"/>
            <a:ext cx="3298235" cy="4879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3049" y="2857866"/>
            <a:ext cx="1957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Implement the checksum again </a:t>
            </a:r>
          </a:p>
        </p:txBody>
      </p:sp>
    </p:spTree>
    <p:extLst>
      <p:ext uri="{BB962C8B-B14F-4D97-AF65-F5344CB8AC3E}">
        <p14:creationId xmlns:p14="http://schemas.microsoft.com/office/powerpoint/2010/main" val="2542647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663</Words>
  <Application>Microsoft Office PowerPoint</Application>
  <PresentationFormat>宽屏</PresentationFormat>
  <Paragraphs>110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等线</vt:lpstr>
      <vt:lpstr>等线 Light</vt:lpstr>
      <vt:lpstr>Arial</vt:lpstr>
      <vt:lpstr>Office 主题​​</vt:lpstr>
      <vt:lpstr>ICS Presentation Project</vt:lpstr>
      <vt:lpstr>Reliable Messaging</vt:lpstr>
      <vt:lpstr>Reliable Messaging-Principals</vt:lpstr>
      <vt:lpstr>Reliable Messaging-Principals</vt:lpstr>
      <vt:lpstr>Reliable Messaging-Principals</vt:lpstr>
      <vt:lpstr>Reliable Messaging-Send</vt:lpstr>
      <vt:lpstr>Reliable Messaging-Send</vt:lpstr>
      <vt:lpstr>Reliable Messaging-Send</vt:lpstr>
      <vt:lpstr>Reliable Messaging-Receive</vt:lpstr>
      <vt:lpstr>Reliable Messaging-Receive</vt:lpstr>
      <vt:lpstr>Test method: interrupter</vt:lpstr>
      <vt:lpstr>Attempt 2: 2*4 matrix</vt:lpstr>
      <vt:lpstr>Attempt 2: a 2*4 matrix</vt:lpstr>
      <vt:lpstr>Comments on 2*4 Matrix </vt:lpstr>
      <vt:lpstr>Another approach: N*N matrix</vt:lpstr>
      <vt:lpstr>Another approach: N*N matrix</vt:lpstr>
      <vt:lpstr>Comments on N*N matrix  </vt:lpstr>
      <vt:lpstr>Serialization of Python Objects</vt:lpstr>
      <vt:lpstr>Distributed Indexing and Searching System</vt:lpstr>
      <vt:lpstr>Architecture</vt:lpstr>
      <vt:lpstr>Global Setting</vt:lpstr>
      <vt:lpstr>Combining Reliable Messaging into the Project</vt:lpstr>
      <vt:lpstr>Client Side – Send Search Request</vt:lpstr>
      <vt:lpstr>Server Side</vt:lpstr>
      <vt:lpstr>Server Side</vt:lpstr>
      <vt:lpstr>Client Side – Take Index Task</vt:lpstr>
      <vt:lpstr>Client Side – Indexing and Searching</vt:lpstr>
      <vt:lpstr>Server Side</vt:lpstr>
      <vt:lpstr>Server Side – Collect and Send Back Results</vt:lpstr>
      <vt:lpstr>Client Side – Output Search Results</vt:lpstr>
      <vt:lpstr>PowerPoint 演示文稿</vt:lpstr>
      <vt:lpstr>Memory Control</vt:lpstr>
      <vt:lpstr>Memory Control</vt:lpstr>
      <vt:lpstr>Memory Control</vt:lpstr>
      <vt:lpstr>PowerPoint 演示文稿</vt:lpstr>
      <vt:lpstr> Judge and Weigh – Loss of Efficiency?</vt:lpstr>
      <vt:lpstr> Judge and Weigh – Loss of Efficiency?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陈张昊</dc:creator>
  <cp:lastModifiedBy>陈张昊</cp:lastModifiedBy>
  <cp:revision>71</cp:revision>
  <dcterms:created xsi:type="dcterms:W3CDTF">2016-12-09T12:46:30Z</dcterms:created>
  <dcterms:modified xsi:type="dcterms:W3CDTF">2016-12-12T13:56:33Z</dcterms:modified>
</cp:coreProperties>
</file>